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82" r:id="rId23"/>
    <p:sldId id="279" r:id="rId24"/>
    <p:sldId id="280" r:id="rId25"/>
    <p:sldId id="281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308603391893654E-2"/>
          <c:y val="0.25909453090691781"/>
          <c:w val="0.95632948996005274"/>
          <c:h val="0.6331015496845247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Лист1!$F$1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Лист1!$E$2:$E$6</c:f>
              <c:strCache>
                <c:ptCount val="5"/>
                <c:pt idx="0">
                  <c:v>16-25</c:v>
                </c:pt>
                <c:pt idx="1">
                  <c:v>26-35</c:v>
                </c:pt>
                <c:pt idx="2">
                  <c:v>36-45</c:v>
                </c:pt>
                <c:pt idx="3">
                  <c:v>46-55</c:v>
                </c:pt>
                <c:pt idx="4">
                  <c:v>56 и старше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-46</c:v>
                </c:pt>
                <c:pt idx="1">
                  <c:v>-64</c:v>
                </c:pt>
                <c:pt idx="2">
                  <c:v>-47</c:v>
                </c:pt>
                <c:pt idx="3">
                  <c:v>-42</c:v>
                </c:pt>
                <c:pt idx="4">
                  <c:v>-59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6-43B1-89BA-49D4652966C7}"/>
            </c:ext>
          </c:extLst>
        </c:ser>
        <c:ser>
          <c:idx val="2"/>
          <c:order val="1"/>
          <c:tx>
            <c:strRef>
              <c:f>Лист1!$G$1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FF99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Лист1!$E$2:$E$6</c:f>
              <c:strCache>
                <c:ptCount val="5"/>
                <c:pt idx="0">
                  <c:v>16-25</c:v>
                </c:pt>
                <c:pt idx="1">
                  <c:v>26-35</c:v>
                </c:pt>
                <c:pt idx="2">
                  <c:v>36-45</c:v>
                </c:pt>
                <c:pt idx="3">
                  <c:v>46-55</c:v>
                </c:pt>
                <c:pt idx="4">
                  <c:v>56 и старше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54</c:v>
                </c:pt>
                <c:pt idx="1">
                  <c:v>69</c:v>
                </c:pt>
                <c:pt idx="2">
                  <c:v>54</c:v>
                </c:pt>
                <c:pt idx="3">
                  <c:v>57</c:v>
                </c:pt>
                <c:pt idx="4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86-43B1-89BA-49D465296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0136960"/>
        <c:axId val="50138496"/>
      </c:barChart>
      <c:catAx>
        <c:axId val="50136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FFFFFF"/>
                </a:solidFill>
                <a:latin typeface="+mn-lt"/>
                <a:ea typeface="Arial Cyr"/>
                <a:cs typeface="Arial Cyr"/>
              </a:defRPr>
            </a:pPr>
            <a:endParaRPr lang="ru-RU"/>
          </a:p>
        </c:txPr>
        <c:crossAx val="50138496"/>
        <c:crossesAt val="0"/>
        <c:auto val="1"/>
        <c:lblAlgn val="ctr"/>
        <c:lblOffset val="0"/>
        <c:tickLblSkip val="1"/>
        <c:tickMarkSkip val="4"/>
        <c:noMultiLvlLbl val="0"/>
      </c:catAx>
      <c:valAx>
        <c:axId val="5013849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#;#,###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effectLst/>
                <a:latin typeface="+mn-lt"/>
                <a:ea typeface="Arial Cyr"/>
                <a:cs typeface="Arial Cyr"/>
              </a:defRPr>
            </a:pPr>
            <a:endParaRPr lang="ru-RU"/>
          </a:p>
        </c:txPr>
        <c:crossAx val="50136960"/>
        <c:crosses val="autoZero"/>
        <c:crossBetween val="between"/>
      </c:valAx>
      <c:spPr>
        <a:solidFill>
          <a:schemeClr val="bg1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8646551349366978"/>
          <c:y val="0.14853218360796255"/>
          <c:w val="0.38351028629669165"/>
          <c:h val="7.227956345044374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+mn-lt"/>
              <a:ea typeface="Arial Cyr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Диаграмма 10. Частота посещений зелёных зон разными возрастными категориями горожан</a:t>
            </a:r>
            <a:br>
              <a:rPr lang="ru-RU"/>
            </a:br>
            <a:r>
              <a:rPr lang="ru-RU"/>
              <a:t> (% от ответивших)</a:t>
            </a:r>
          </a:p>
        </c:rich>
      </c:tx>
      <c:layout>
        <c:manualLayout>
          <c:xMode val="edge"/>
          <c:yMode val="edge"/>
          <c:x val="0.1088344292277515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4958291282294504E-2"/>
          <c:y val="0.15429965384346261"/>
          <c:w val="0.74745336419202724"/>
          <c:h val="0.69167666106039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16-25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  <c:pt idx="4">
                  <c:v>Не посещаю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29</c:v>
                </c:pt>
                <c:pt idx="2">
                  <c:v>11</c:v>
                </c:pt>
                <c:pt idx="3">
                  <c:v>23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8A-4FFB-8E71-B6979046FC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26-35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  <c:pt idx="4">
                  <c:v>Не посещаю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32.299999999999997</c:v>
                </c:pt>
                <c:pt idx="2">
                  <c:v>16.5</c:v>
                </c:pt>
                <c:pt idx="3">
                  <c:v>23.3</c:v>
                </c:pt>
                <c:pt idx="4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8A-4FFB-8E71-B6979046FC9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36-45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  <c:pt idx="4">
                  <c:v>Не посещаю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11.9</c:v>
                </c:pt>
                <c:pt idx="1">
                  <c:v>23.8</c:v>
                </c:pt>
                <c:pt idx="2">
                  <c:v>14.9</c:v>
                </c:pt>
                <c:pt idx="3">
                  <c:v>17.8</c:v>
                </c:pt>
                <c:pt idx="4">
                  <c:v>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8A-4FFB-8E71-B6979046FC9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46-55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  <c:pt idx="4">
                  <c:v>Не посещаю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6.1</c:v>
                </c:pt>
                <c:pt idx="1">
                  <c:v>19.2</c:v>
                </c:pt>
                <c:pt idx="2">
                  <c:v>15.2</c:v>
                </c:pt>
                <c:pt idx="3">
                  <c:v>27.3</c:v>
                </c:pt>
                <c:pt idx="4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8A-4FFB-8E71-B6979046FC9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старше 56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  <c:pt idx="4">
                  <c:v>Не посещаю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11.2</c:v>
                </c:pt>
                <c:pt idx="1">
                  <c:v>25</c:v>
                </c:pt>
                <c:pt idx="2">
                  <c:v>14.4</c:v>
                </c:pt>
                <c:pt idx="3">
                  <c:v>22.2</c:v>
                </c:pt>
                <c:pt idx="4">
                  <c:v>27.2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8A-4FFB-8E71-B6979046FC9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7751040"/>
        <c:axId val="207752576"/>
      </c:barChart>
      <c:catAx>
        <c:axId val="207751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752576"/>
        <c:crosses val="autoZero"/>
        <c:auto val="1"/>
        <c:lblAlgn val="ctr"/>
        <c:lblOffset val="100"/>
        <c:noMultiLvlLbl val="0"/>
      </c:catAx>
      <c:valAx>
        <c:axId val="207752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7751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Диаграмма 11. Рейтинг зелёных зон по частоте посещаемости (% от ответивших)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Парк культуры им. С. М. Кирова</c:v>
                </c:pt>
                <c:pt idx="1">
                  <c:v>Парк Космонавтов</c:v>
                </c:pt>
                <c:pt idx="2">
                  <c:v>Березовая роща</c:v>
                </c:pt>
                <c:pt idx="3">
                  <c:v>Набережная Ижевского пруда имени зодчего С. Е. Дудина</c:v>
                </c:pt>
                <c:pt idx="4">
                  <c:v>Летний сад им. М. Горького</c:v>
                </c:pt>
                <c:pt idx="5">
                  <c:v>Сквер Победы</c:v>
                </c:pt>
                <c:pt idx="6">
                  <c:v>Бульвар Гоголя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43</c:v>
                </c:pt>
                <c:pt idx="1">
                  <c:v>16.2</c:v>
                </c:pt>
                <c:pt idx="2">
                  <c:v>9.6999999999999993</c:v>
                </c:pt>
                <c:pt idx="3">
                  <c:v>6.5</c:v>
                </c:pt>
                <c:pt idx="4">
                  <c:v>6.2</c:v>
                </c:pt>
                <c:pt idx="5">
                  <c:v>6.2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BE-4399-9705-34A026CC8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786368"/>
        <c:axId val="207787904"/>
      </c:barChart>
      <c:catAx>
        <c:axId val="2077863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207787904"/>
        <c:crosses val="autoZero"/>
        <c:auto val="0"/>
        <c:lblAlgn val="ctr"/>
        <c:lblOffset val="100"/>
        <c:noMultiLvlLbl val="0"/>
      </c:catAx>
      <c:valAx>
        <c:axId val="207787904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crossAx val="207786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14. Виды социальных практик </a:t>
            </a:r>
            <a:br>
              <a:rPr lang="ru-RU" dirty="0"/>
            </a:br>
            <a:r>
              <a:rPr lang="ru-RU" dirty="0"/>
              <a:t>(% от </a:t>
            </a:r>
            <a:r>
              <a:rPr lang="ru-RU" dirty="0" smtClean="0"/>
              <a:t>наблюдений)</a:t>
            </a:r>
            <a:endParaRPr lang="ru-RU" dirty="0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47740084572761737"/>
          <c:y val="0.17674978914257727"/>
          <c:w val="0.4915421162632449"/>
          <c:h val="0.719535374824780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16.600000000000001</c:v>
                </c:pt>
                <c:pt idx="1">
                  <c:v>14.9</c:v>
                </c:pt>
                <c:pt idx="2">
                  <c:v>46.4</c:v>
                </c:pt>
                <c:pt idx="3">
                  <c:v>6.7</c:v>
                </c:pt>
                <c:pt idx="4">
                  <c:v>18.2</c:v>
                </c:pt>
                <c:pt idx="5">
                  <c:v>40.9</c:v>
                </c:pt>
                <c:pt idx="6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59-456E-955A-3D1105A54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07456"/>
        <c:axId val="207921536"/>
      </c:barChart>
      <c:catAx>
        <c:axId val="207907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7921536"/>
        <c:crosses val="autoZero"/>
        <c:auto val="1"/>
        <c:lblAlgn val="ctr"/>
        <c:lblOffset val="100"/>
        <c:noMultiLvlLbl val="0"/>
      </c:catAx>
      <c:valAx>
        <c:axId val="20792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907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15. Частота социальных практик </a:t>
            </a:r>
            <a:br>
              <a:rPr lang="ru-RU" dirty="0"/>
            </a:br>
            <a:r>
              <a:rPr lang="ru-RU" dirty="0"/>
              <a:t>(% от </a:t>
            </a:r>
            <a:r>
              <a:rPr lang="ru-RU" dirty="0" smtClean="0"/>
              <a:t>наблюдений)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Каждый день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 Занимаюсь спортом</c:v>
                </c:pt>
                <c:pt idx="2">
                  <c:v> Гуляю с семьёй</c:v>
                </c:pt>
                <c:pt idx="3">
                  <c:v> Выгуливаю домашнее животное</c:v>
                </c:pt>
                <c:pt idx="4">
                  <c:v> Гуляю с ребёнком</c:v>
                </c:pt>
                <c:pt idx="5">
                  <c:v> Провожу время с друзьями</c:v>
                </c:pt>
                <c:pt idx="6">
                  <c:v> Провожу время один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35.4</c:v>
                </c:pt>
                <c:pt idx="1">
                  <c:v>20</c:v>
                </c:pt>
                <c:pt idx="2">
                  <c:v>36.9</c:v>
                </c:pt>
                <c:pt idx="3">
                  <c:v>6.2</c:v>
                </c:pt>
                <c:pt idx="4">
                  <c:v>20</c:v>
                </c:pt>
                <c:pt idx="5">
                  <c:v>30.8</c:v>
                </c:pt>
                <c:pt idx="6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CA-47F3-A7A6-D1BBF4312A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2-3 раза в неделю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 Занимаюсь спортом</c:v>
                </c:pt>
                <c:pt idx="2">
                  <c:v> Гуляю с семьёй</c:v>
                </c:pt>
                <c:pt idx="3">
                  <c:v> Выгуливаю домашнее животное</c:v>
                </c:pt>
                <c:pt idx="4">
                  <c:v> Гуляю с ребёнком</c:v>
                </c:pt>
                <c:pt idx="5">
                  <c:v> Провожу время с друзьями</c:v>
                </c:pt>
                <c:pt idx="6">
                  <c:v> Провожу время один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15.3</c:v>
                </c:pt>
                <c:pt idx="1">
                  <c:v>16</c:v>
                </c:pt>
                <c:pt idx="2">
                  <c:v>41.3</c:v>
                </c:pt>
                <c:pt idx="3">
                  <c:v>8</c:v>
                </c:pt>
                <c:pt idx="4">
                  <c:v>17.3</c:v>
                </c:pt>
                <c:pt idx="5">
                  <c:v>50</c:v>
                </c:pt>
                <c:pt idx="6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CA-47F3-A7A6-D1BBF4312A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раз в неделю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 Занимаюсь спортом</c:v>
                </c:pt>
                <c:pt idx="2">
                  <c:v> Гуляю с семьёй</c:v>
                </c:pt>
                <c:pt idx="3">
                  <c:v> Выгуливаю домашнее животное</c:v>
                </c:pt>
                <c:pt idx="4">
                  <c:v> Гуляю с ребёнком</c:v>
                </c:pt>
                <c:pt idx="5">
                  <c:v> Провожу время с друзьями</c:v>
                </c:pt>
                <c:pt idx="6">
                  <c:v> Провожу время один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18.600000000000001</c:v>
                </c:pt>
                <c:pt idx="1">
                  <c:v>14</c:v>
                </c:pt>
                <c:pt idx="2">
                  <c:v>47.7</c:v>
                </c:pt>
                <c:pt idx="3">
                  <c:v>5.8</c:v>
                </c:pt>
                <c:pt idx="4">
                  <c:v>24.4</c:v>
                </c:pt>
                <c:pt idx="5">
                  <c:v>36</c:v>
                </c:pt>
                <c:pt idx="6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CA-47F3-A7A6-D1BBF4312A0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1-3 раза в месяц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 Занимаюсь спортом</c:v>
                </c:pt>
                <c:pt idx="2">
                  <c:v> Гуляю с семьёй</c:v>
                </c:pt>
                <c:pt idx="3">
                  <c:v> Выгуливаю домашнее животное</c:v>
                </c:pt>
                <c:pt idx="4">
                  <c:v> Гуляю с ребёнком</c:v>
                </c:pt>
                <c:pt idx="5">
                  <c:v> Провожу время с друзьями</c:v>
                </c:pt>
                <c:pt idx="6">
                  <c:v> Провожу время один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7.5</c:v>
                </c:pt>
                <c:pt idx="1">
                  <c:v>12</c:v>
                </c:pt>
                <c:pt idx="2">
                  <c:v>55.6</c:v>
                </c:pt>
                <c:pt idx="3">
                  <c:v>6</c:v>
                </c:pt>
                <c:pt idx="4">
                  <c:v>14.3</c:v>
                </c:pt>
                <c:pt idx="5">
                  <c:v>39.1</c:v>
                </c:pt>
                <c:pt idx="6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CA-47F3-A7A6-D1BBF4312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21824"/>
        <c:axId val="207831808"/>
      </c:barChart>
      <c:catAx>
        <c:axId val="207821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7831808"/>
        <c:crosses val="autoZero"/>
        <c:auto val="1"/>
        <c:lblAlgn val="ctr"/>
        <c:lblOffset val="100"/>
        <c:noMultiLvlLbl val="0"/>
      </c:catAx>
      <c:valAx>
        <c:axId val="207831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7821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83216830400512"/>
          <c:y val="0.23631089277767231"/>
          <c:w val="0.23381688797725719"/>
          <c:h val="0.274249742470971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16. Распределение социальных практик по возрастам (% от </a:t>
            </a:r>
            <a:r>
              <a:rPr lang="ru-RU" dirty="0" smtClean="0"/>
              <a:t>наблюдений)</a:t>
            </a:r>
            <a:endParaRPr lang="ru-RU" dirty="0"/>
          </a:p>
        </c:rich>
      </c:tx>
      <c:layout>
        <c:manualLayout>
          <c:xMode val="edge"/>
          <c:yMode val="edge"/>
          <c:x val="0.10379712077456411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16-25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16.899999999999999</c:v>
                </c:pt>
                <c:pt idx="1">
                  <c:v>14.3</c:v>
                </c:pt>
                <c:pt idx="2">
                  <c:v>18.2</c:v>
                </c:pt>
                <c:pt idx="3">
                  <c:v>2.6</c:v>
                </c:pt>
                <c:pt idx="4">
                  <c:v>2.6</c:v>
                </c:pt>
                <c:pt idx="5">
                  <c:v>77.900000000000006</c:v>
                </c:pt>
                <c:pt idx="6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5-476A-BDAD-3E80D3C6B9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26-35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18.8</c:v>
                </c:pt>
                <c:pt idx="1">
                  <c:v>14.3</c:v>
                </c:pt>
                <c:pt idx="2">
                  <c:v>54.5</c:v>
                </c:pt>
                <c:pt idx="3">
                  <c:v>4.5</c:v>
                </c:pt>
                <c:pt idx="4">
                  <c:v>30.4</c:v>
                </c:pt>
                <c:pt idx="5">
                  <c:v>44.6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5-476A-BDAD-3E80D3C6B9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36-45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23.2</c:v>
                </c:pt>
                <c:pt idx="1">
                  <c:v>15.9</c:v>
                </c:pt>
                <c:pt idx="2">
                  <c:v>63.8</c:v>
                </c:pt>
                <c:pt idx="3">
                  <c:v>10.1</c:v>
                </c:pt>
                <c:pt idx="4">
                  <c:v>20.3</c:v>
                </c:pt>
                <c:pt idx="5">
                  <c:v>29</c:v>
                </c:pt>
                <c:pt idx="6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D5-476A-BDAD-3E80D3C6B90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46-55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19.399999999999999</c:v>
                </c:pt>
                <c:pt idx="1">
                  <c:v>16.399999999999999</c:v>
                </c:pt>
                <c:pt idx="2">
                  <c:v>62.7</c:v>
                </c:pt>
                <c:pt idx="3">
                  <c:v>3</c:v>
                </c:pt>
                <c:pt idx="4">
                  <c:v>16.399999999999999</c:v>
                </c:pt>
                <c:pt idx="5">
                  <c:v>31.3</c:v>
                </c:pt>
                <c:pt idx="6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D5-476A-BDAD-3E80D3C6B90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старше 56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6.5</c:v>
                </c:pt>
                <c:pt idx="1">
                  <c:v>14.8</c:v>
                </c:pt>
                <c:pt idx="2">
                  <c:v>38</c:v>
                </c:pt>
                <c:pt idx="3">
                  <c:v>12</c:v>
                </c:pt>
                <c:pt idx="4">
                  <c:v>16.7</c:v>
                </c:pt>
                <c:pt idx="5">
                  <c:v>25</c:v>
                </c:pt>
                <c:pt idx="6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D5-476A-BDAD-3E80D3C6B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28416"/>
        <c:axId val="208029952"/>
      </c:barChart>
      <c:catAx>
        <c:axId val="20802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8029952"/>
        <c:crosses val="autoZero"/>
        <c:auto val="1"/>
        <c:lblAlgn val="ctr"/>
        <c:lblOffset val="100"/>
        <c:noMultiLvlLbl val="0"/>
      </c:catAx>
      <c:valAx>
        <c:axId val="208029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8028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24771788416697"/>
          <c:y val="0.19724999782499625"/>
          <c:w val="0.14566877662171002"/>
          <c:h val="0.319445511807370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17. Социальные практики в соотношении с семейным статусом (% от </a:t>
            </a:r>
            <a:r>
              <a:rPr lang="ru-RU" dirty="0" smtClean="0"/>
              <a:t>наблюдений)</a:t>
            </a:r>
            <a:endParaRPr lang="ru-RU" dirty="0"/>
          </a:p>
        </c:rich>
      </c:tx>
      <c:layout>
        <c:manualLayout>
          <c:xMode val="edge"/>
          <c:yMode val="edge"/>
          <c:x val="0.10379712077456411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Женат/ замужем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14.9</c:v>
                </c:pt>
                <c:pt idx="1">
                  <c:v>10.1</c:v>
                </c:pt>
                <c:pt idx="2">
                  <c:v>66.2</c:v>
                </c:pt>
                <c:pt idx="3">
                  <c:v>6.6</c:v>
                </c:pt>
                <c:pt idx="4">
                  <c:v>27.2</c:v>
                </c:pt>
                <c:pt idx="5">
                  <c:v>26.3</c:v>
                </c:pt>
                <c:pt idx="6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0F-44BD-A9E9-B7BA0A467C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состоял(а) в браке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20</c:v>
                </c:pt>
                <c:pt idx="1">
                  <c:v>18.5</c:v>
                </c:pt>
                <c:pt idx="2">
                  <c:v>17.7</c:v>
                </c:pt>
                <c:pt idx="3">
                  <c:v>3.8</c:v>
                </c:pt>
                <c:pt idx="4">
                  <c:v>3.8</c:v>
                </c:pt>
                <c:pt idx="5">
                  <c:v>70.8</c:v>
                </c:pt>
                <c:pt idx="6">
                  <c:v>33.799999999999997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0F-44BD-A9E9-B7BA0A467C7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Разведён/разведена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20.5</c:v>
                </c:pt>
                <c:pt idx="1">
                  <c:v>25</c:v>
                </c:pt>
                <c:pt idx="2">
                  <c:v>43.2</c:v>
                </c:pt>
                <c:pt idx="3">
                  <c:v>9.1</c:v>
                </c:pt>
                <c:pt idx="4">
                  <c:v>25</c:v>
                </c:pt>
                <c:pt idx="5">
                  <c:v>36.4</c:v>
                </c:pt>
                <c:pt idx="6">
                  <c:v>34.1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0F-44BD-A9E9-B7BA0A467C7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Вдовец/ вдова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3.2</c:v>
                </c:pt>
                <c:pt idx="1">
                  <c:v>22.6</c:v>
                </c:pt>
                <c:pt idx="2">
                  <c:v>29</c:v>
                </c:pt>
                <c:pt idx="3">
                  <c:v>16.100000000000001</c:v>
                </c:pt>
                <c:pt idx="4">
                  <c:v>3.2</c:v>
                </c:pt>
                <c:pt idx="5">
                  <c:v>32.299999999999997</c:v>
                </c:pt>
                <c:pt idx="6">
                  <c:v>48.4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0F-44BD-A9E9-B7BA0A467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47264"/>
        <c:axId val="207948800"/>
      </c:barChart>
      <c:catAx>
        <c:axId val="20794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7948800"/>
        <c:crosses val="autoZero"/>
        <c:auto val="1"/>
        <c:lblAlgn val="ctr"/>
        <c:lblOffset val="100"/>
        <c:noMultiLvlLbl val="0"/>
      </c:catAx>
      <c:valAx>
        <c:axId val="207948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794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056576511134874"/>
          <c:y val="0.1415699413824858"/>
          <c:w val="0.26386339241496898"/>
          <c:h val="0.667393657438207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18. Влияние наличия детей на виды социальных практик (% от </a:t>
            </a:r>
            <a:r>
              <a:rPr lang="ru-RU" dirty="0" smtClean="0"/>
              <a:t>наблюдений)</a:t>
            </a:r>
            <a:endParaRPr lang="ru-RU" dirty="0"/>
          </a:p>
        </c:rich>
      </c:tx>
      <c:layout>
        <c:manualLayout>
          <c:xMode val="edge"/>
          <c:yMode val="edge"/>
          <c:x val="0.10379712077456411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дети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13.9</c:v>
                </c:pt>
                <c:pt idx="1">
                  <c:v>13.2</c:v>
                </c:pt>
                <c:pt idx="2">
                  <c:v>57.9</c:v>
                </c:pt>
                <c:pt idx="3">
                  <c:v>8.4</c:v>
                </c:pt>
                <c:pt idx="4">
                  <c:v>27.8</c:v>
                </c:pt>
                <c:pt idx="5">
                  <c:v>24.9</c:v>
                </c:pt>
                <c:pt idx="6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0-4866-9154-280159B2BC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детей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Мой маршрут на учёбу/работу лежит через зелёную зону</c:v>
                </c:pt>
                <c:pt idx="1">
                  <c:v>Занимаюсь спортом</c:v>
                </c:pt>
                <c:pt idx="2">
                  <c:v>Гуляю с семьёй</c:v>
                </c:pt>
                <c:pt idx="3">
                  <c:v>Выгуливаю домашнее животное</c:v>
                </c:pt>
                <c:pt idx="4">
                  <c:v>Гуляю с ребёнком</c:v>
                </c:pt>
                <c:pt idx="5">
                  <c:v>Провожу время с друзьями</c:v>
                </c:pt>
                <c:pt idx="6">
                  <c:v>Провожу время один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20</c:v>
                </c:pt>
                <c:pt idx="1">
                  <c:v>18.100000000000001</c:v>
                </c:pt>
                <c:pt idx="2">
                  <c:v>27.5</c:v>
                </c:pt>
                <c:pt idx="3">
                  <c:v>3.8</c:v>
                </c:pt>
                <c:pt idx="4">
                  <c:v>1.9</c:v>
                </c:pt>
                <c:pt idx="5">
                  <c:v>68.8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80-4866-9154-280159B2B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07936"/>
        <c:axId val="208009472"/>
      </c:barChart>
      <c:catAx>
        <c:axId val="208007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8009472"/>
        <c:crosses val="autoZero"/>
        <c:auto val="1"/>
        <c:lblAlgn val="ctr"/>
        <c:lblOffset val="100"/>
        <c:noMultiLvlLbl val="0"/>
      </c:catAx>
      <c:valAx>
        <c:axId val="208009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8007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24103237095368"/>
          <c:y val="0.13413271031805588"/>
          <c:w val="0.12961513548526396"/>
          <c:h val="0.305645996157856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Диаграмма 19. «Встречались ли Вам на территории зелёных зон, которые Вы посещаете, какие-либо сообщества?»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explosion val="11"/>
            <c:extLst>
              <c:ext xmlns:c16="http://schemas.microsoft.com/office/drawing/2014/chart" uri="{C3380CC4-5D6E-409C-BE32-E72D297353CC}">
                <c16:uniqueId val="{00000000-45A9-4D99-AAEA-06AD2BDAB81B}"/>
              </c:ext>
            </c:extLst>
          </c:dPt>
          <c:dLbls>
            <c:dLbl>
              <c:idx val="0"/>
              <c:layout>
                <c:manualLayout>
                  <c:x val="-8.9768457762224169E-2"/>
                  <c:y val="6.076430585048971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A9-4D99-AAEA-06AD2BDAB81B}"/>
                </c:ext>
              </c:extLst>
            </c:dLbl>
            <c:dLbl>
              <c:idx val="2"/>
              <c:layout>
                <c:manualLayout>
                  <c:x val="0.10473042432195975"/>
                  <c:y val="-4.33209462825922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A9-4D99-AAEA-06AD2BDAB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встречались</c:v>
                </c:pt>
                <c:pt idx="1">
                  <c:v>Да, я сама являюсь членом сообщества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31.9</c:v>
                </c:pt>
                <c:pt idx="1">
                  <c:v>11.5</c:v>
                </c:pt>
                <c:pt idx="2">
                  <c:v>56.6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A9-4D99-AAEA-06AD2BDAB8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20. Были ли Вы свидетелем  или участником конфликтных ситуации на территории зелёных зон, которые посещаете? (% от </a:t>
            </a:r>
            <a:r>
              <a:rPr lang="ru-RU" dirty="0" smtClean="0"/>
              <a:t>наблюдений)</a:t>
            </a:r>
            <a:endParaRPr lang="ru-RU" dirty="0"/>
          </a:p>
        </c:rich>
      </c:tx>
      <c:layout>
        <c:manualLayout>
          <c:xMode val="edge"/>
          <c:yMode val="edge"/>
          <c:x val="0.11232052777979429"/>
          <c:y val="1.4300212889258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0224755259118137"/>
          <c:y val="0.21787744304686868"/>
          <c:w val="0.40683745115363307"/>
          <c:h val="0.689935540195233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Pt>
            <c:idx val="3"/>
            <c:invertIfNegative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46C7-456A-90E9-59A809D8925A}"/>
              </c:ext>
            </c:extLst>
          </c:dPt>
          <c:dLbls>
            <c:dLbl>
              <c:idx val="0"/>
              <c:layout>
                <c:manualLayout>
                  <c:x val="8.6541287684961075E-3"/>
                  <c:y val="-5.9556070346538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C7-456A-90E9-59A809D8925A}"/>
                </c:ext>
              </c:extLst>
            </c:dLbl>
            <c:dLbl>
              <c:idx val="1"/>
              <c:layout>
                <c:manualLayout>
                  <c:x val="2.1071441850912122E-2"/>
                  <c:y val="8.738918035153362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C7-456A-90E9-59A809D8925A}"/>
                </c:ext>
              </c:extLst>
            </c:dLbl>
            <c:dLbl>
              <c:idx val="2"/>
              <c:layout>
                <c:manualLayout>
                  <c:x val="1.90372462954667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C7-456A-90E9-59A809D8925A}"/>
                </c:ext>
              </c:extLst>
            </c:dLbl>
            <c:dLbl>
              <c:idx val="3"/>
              <c:layout>
                <c:manualLayout>
                  <c:x val="1.2270021477351501E-2"/>
                  <c:y val="-5.82180058071625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C7-456A-90E9-59A809D892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Да. Нарушение общественного порядка (шум, мусор, распитие спиртных напитков, курение, драка)</c:v>
                </c:pt>
                <c:pt idx="1">
                  <c:v>Да. Разногласия между представителями разных сообществ (например, субкультур, клубов по интересам и т.д.)</c:v>
                </c:pt>
                <c:pt idx="2">
                  <c:v>Да. Противостояние  жителей близлежащих территорий, посетителей зеленых зон муниципальным властям</c:v>
                </c:pt>
                <c:pt idx="3">
                  <c:v>Не был  свидетелем/участником конфликтных ситуаций на территории зелёных зон.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32.1</c:v>
                </c:pt>
                <c:pt idx="1">
                  <c:v>4.7</c:v>
                </c:pt>
                <c:pt idx="2">
                  <c:v>5.0999999999999996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C7-456A-90E9-59A809D89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5081728"/>
        <c:axId val="14903168"/>
      </c:barChart>
      <c:valAx>
        <c:axId val="1490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5081728"/>
        <c:crosses val="autoZero"/>
        <c:crossBetween val="between"/>
      </c:valAx>
      <c:catAx>
        <c:axId val="175081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49031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0">
              <a:defRPr sz="2400"/>
            </a:pPr>
            <a:r>
              <a:rPr lang="ru-RU" sz="2400"/>
              <a:t>Диаграмма 21. Степень беспокойства респондентов об экологическом состоянии зелёных зон (% от ответивших)</a:t>
            </a:r>
          </a:p>
          <a:p>
            <a:pPr algn="ctr" rtl="0">
              <a:defRPr sz="2400"/>
            </a:pPr>
            <a:endParaRPr lang="ru-RU" sz="24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8341405055420652E-2"/>
          <c:y val="0.29907528793097066"/>
          <c:w val="0.41601564601343866"/>
          <c:h val="0.651541310224789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Очень волнует</c:v>
                </c:pt>
                <c:pt idx="1">
                  <c:v>Скорее волнует</c:v>
                </c:pt>
                <c:pt idx="2">
                  <c:v>Скорее не волнует</c:v>
                </c:pt>
                <c:pt idx="3">
                  <c:v>Не волнует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28.9</c:v>
                </c:pt>
                <c:pt idx="2">
                  <c:v>17.2</c:v>
                </c:pt>
                <c:pt idx="3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2-4F84-B629-E4E84D8D4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2. Распределение респондентов по району </a:t>
            </a:r>
            <a:r>
              <a:rPr lang="ru-RU" dirty="0" smtClean="0"/>
              <a:t>проживания (% от выборки)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8.1040960138139079E-2"/>
                  <c:y val="0.11436064503307498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21,7%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93-43AF-A1F5-22DD7E2239C4}"/>
                </c:ext>
              </c:extLst>
            </c:dLbl>
            <c:dLbl>
              <c:idx val="1"/>
              <c:layout>
                <c:manualLayout>
                  <c:x val="-0.11066260999248671"/>
                  <c:y val="-8.2385996208285628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19,2%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93-43AF-A1F5-22DD7E2239C4}"/>
                </c:ext>
              </c:extLst>
            </c:dLbl>
            <c:dLbl>
              <c:idx val="2"/>
              <c:layout>
                <c:manualLayout>
                  <c:x val="6.8638795312761861E-3"/>
                  <c:y val="-0.14998052093486894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19,5%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93-43AF-A1F5-22DD7E2239C4}"/>
                </c:ext>
              </c:extLst>
            </c:dLbl>
            <c:dLbl>
              <c:idx val="3"/>
              <c:layout>
                <c:manualLayout>
                  <c:x val="0.1253843734876916"/>
                  <c:y val="-6.0530800581690622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21,2%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93-43AF-A1F5-22DD7E2239C4}"/>
                </c:ext>
              </c:extLst>
            </c:dLbl>
            <c:dLbl>
              <c:idx val="4"/>
              <c:layout>
                <c:manualLayout>
                  <c:x val="7.9105617266631387E-2"/>
                  <c:y val="0.1364977744970931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18,5%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93-43AF-A1F5-22DD7E2239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Октябрьский</c:v>
                </c:pt>
                <c:pt idx="1">
                  <c:v>Ленинский</c:v>
                </c:pt>
                <c:pt idx="2">
                  <c:v>Первомайский</c:v>
                </c:pt>
                <c:pt idx="3">
                  <c:v>Устиновский</c:v>
                </c:pt>
                <c:pt idx="4">
                  <c:v>Индустриальный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</c:v>
                </c:pt>
                <c:pt idx="1">
                  <c:v>115</c:v>
                </c:pt>
                <c:pt idx="2">
                  <c:v>117</c:v>
                </c:pt>
                <c:pt idx="3">
                  <c:v>127</c:v>
                </c:pt>
                <c:pt idx="4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93-43AF-A1F5-22DD7E2239C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160" b="1" i="0" u="none" strike="noStrike" baseline="0" dirty="0" smtClean="0">
                <a:effectLst/>
              </a:rPr>
              <a:t>Диаграмма 22. Оценка экологического состояния зелёных зон г. Ижевска (% от ответивших)</a:t>
            </a:r>
            <a:endParaRPr lang="ru-RU" dirty="0"/>
          </a:p>
        </c:rich>
      </c:tx>
      <c:layout>
        <c:manualLayout>
          <c:xMode val="edge"/>
          <c:yMode val="edge"/>
          <c:x val="0.1444797155805424"/>
          <c:y val="2.807072141975078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7073471752839665"/>
          <c:y val="0.14314918571699806"/>
          <c:w val="0.61385442708532256"/>
          <c:h val="0.65016719761588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Наличие мусора</c:v>
                </c:pt>
                <c:pt idx="1">
                  <c:v>Неприятные запахи</c:v>
                </c:pt>
                <c:pt idx="2">
                  <c:v>Бездомные животные</c:v>
                </c:pt>
                <c:pt idx="3">
                  <c:v>Природный мусор (поваленные деревья, сухие ветки и т.п.)</c:v>
                </c:pt>
                <c:pt idx="4">
                  <c:v>Наличие рядом промышленных предприятий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2.1</c:v>
                </c:pt>
                <c:pt idx="1">
                  <c:v>43.5</c:v>
                </c:pt>
                <c:pt idx="2">
                  <c:v>25.3</c:v>
                </c:pt>
                <c:pt idx="3">
                  <c:v>24.9</c:v>
                </c:pt>
                <c:pt idx="4">
                  <c:v>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2-4C8D-86D6-B78724B02CE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Наличие мусора</c:v>
                </c:pt>
                <c:pt idx="1">
                  <c:v>Неприятные запахи</c:v>
                </c:pt>
                <c:pt idx="2">
                  <c:v>Бездомные животные</c:v>
                </c:pt>
                <c:pt idx="3">
                  <c:v>Природный мусор (поваленные деревья, сухие ветки и т.п.)</c:v>
                </c:pt>
                <c:pt idx="4">
                  <c:v>Наличие рядом промышленных предприятий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46.2</c:v>
                </c:pt>
                <c:pt idx="1">
                  <c:v>34.700000000000003</c:v>
                </c:pt>
                <c:pt idx="2">
                  <c:v>47</c:v>
                </c:pt>
                <c:pt idx="3">
                  <c:v>30.3</c:v>
                </c:pt>
                <c:pt idx="4">
                  <c:v>33.1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2-4C8D-86D6-B78724B02CE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Наличие мусора</c:v>
                </c:pt>
                <c:pt idx="1">
                  <c:v>Неприятные запахи</c:v>
                </c:pt>
                <c:pt idx="2">
                  <c:v>Бездомные животные</c:v>
                </c:pt>
                <c:pt idx="3">
                  <c:v>Природный мусор (поваленные деревья, сухие ветки и т.п.)</c:v>
                </c:pt>
                <c:pt idx="4">
                  <c:v>Наличие рядом промышленных предприятий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34.299999999999997</c:v>
                </c:pt>
                <c:pt idx="1">
                  <c:v>16.600000000000001</c:v>
                </c:pt>
                <c:pt idx="2">
                  <c:v>21.7</c:v>
                </c:pt>
                <c:pt idx="3">
                  <c:v>25.1</c:v>
                </c:pt>
                <c:pt idx="4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B2-4C8D-86D6-B78724B02CE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5434731605326533E-3"/>
                  <c:y val="-8.41743514032262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B2-4C8D-86D6-B78724B02C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Наличие мусора</c:v>
                </c:pt>
                <c:pt idx="1">
                  <c:v>Неприятные запахи</c:v>
                </c:pt>
                <c:pt idx="2">
                  <c:v>Бездомные животные</c:v>
                </c:pt>
                <c:pt idx="3">
                  <c:v>Природный мусор (поваленные деревья, сухие ветки и т.п.)</c:v>
                </c:pt>
                <c:pt idx="4">
                  <c:v>Наличие рядом промышленных предприятий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11.9</c:v>
                </c:pt>
                <c:pt idx="1">
                  <c:v>4.3</c:v>
                </c:pt>
                <c:pt idx="2">
                  <c:v>4.5999999999999996</c:v>
                </c:pt>
                <c:pt idx="3">
                  <c:v>15.3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B2-4C8D-86D6-B78724B02CE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Наличие мусора</c:v>
                </c:pt>
                <c:pt idx="1">
                  <c:v>Неприятные запахи</c:v>
                </c:pt>
                <c:pt idx="2">
                  <c:v>Бездомные животные</c:v>
                </c:pt>
                <c:pt idx="3">
                  <c:v>Природный мусор (поваленные деревья, сухие ветки и т.п.)</c:v>
                </c:pt>
                <c:pt idx="4">
                  <c:v>Наличие рядом промышленных предприятий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5.5</c:v>
                </c:pt>
                <c:pt idx="1">
                  <c:v>0.9</c:v>
                </c:pt>
                <c:pt idx="2">
                  <c:v>1.4</c:v>
                </c:pt>
                <c:pt idx="3">
                  <c:v>4.4000000000000004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B2-4C8D-86D6-B78724B02CE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9481728"/>
        <c:axId val="209483264"/>
      </c:barChart>
      <c:catAx>
        <c:axId val="2094817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209483264"/>
        <c:crosses val="autoZero"/>
        <c:auto val="1"/>
        <c:lblAlgn val="ctr"/>
        <c:lblOffset val="100"/>
        <c:noMultiLvlLbl val="0"/>
      </c:catAx>
      <c:valAx>
        <c:axId val="20948326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9481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4475306991650962"/>
          <c:y val="0.84831111122851266"/>
          <c:w val="0.32038961449945602"/>
          <c:h val="9.82532717309932E-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160" b="1" i="0" u="none" strike="noStrike" baseline="0" dirty="0" smtClean="0">
                <a:effectLst/>
              </a:rPr>
              <a:t>Диаграмма 23.Оценка благоустройства зелёных зон г. Ижевска (% от ответивших)</a:t>
            </a:r>
            <a:endParaRPr lang="ru-RU" dirty="0"/>
          </a:p>
        </c:rich>
      </c:tx>
      <c:layout>
        <c:manualLayout>
          <c:xMode val="edge"/>
          <c:yMode val="edge"/>
          <c:x val="0.1444797155805424"/>
          <c:y val="2.807072141975078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065383519952683"/>
          <c:y val="0.14314918571699806"/>
          <c:w val="0.68934616480047317"/>
          <c:h val="0.65016719761588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Наличие мусорок</c:v>
                </c:pt>
                <c:pt idx="1">
                  <c:v>Наличие скамеек</c:v>
                </c:pt>
                <c:pt idx="2">
                  <c:v>Уровень освещенности</c:v>
                </c:pt>
                <c:pt idx="3">
                  <c:v>Наличие пешеходных дорожек</c:v>
                </c:pt>
                <c:pt idx="4">
                  <c:v>Наличие туалетов</c:v>
                </c:pt>
                <c:pt idx="5">
                  <c:v>Наличие декоративных элементов</c:v>
                </c:pt>
                <c:pt idx="6">
                  <c:v>Наличие детских площадок, аттракционов и т.п.</c:v>
                </c:pt>
                <c:pt idx="7">
                  <c:v>Наличие точек общ. питания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8.6</c:v>
                </c:pt>
                <c:pt idx="1">
                  <c:v>16.399999999999999</c:v>
                </c:pt>
                <c:pt idx="2">
                  <c:v>7.7</c:v>
                </c:pt>
                <c:pt idx="3">
                  <c:v>4.9000000000000004</c:v>
                </c:pt>
                <c:pt idx="4">
                  <c:v>47.8</c:v>
                </c:pt>
                <c:pt idx="5">
                  <c:v>24.8</c:v>
                </c:pt>
                <c:pt idx="6">
                  <c:v>14.3</c:v>
                </c:pt>
                <c:pt idx="7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0-48C6-99AF-A30FEC19D5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Наличие мусорок</c:v>
                </c:pt>
                <c:pt idx="1">
                  <c:v>Наличие скамеек</c:v>
                </c:pt>
                <c:pt idx="2">
                  <c:v>Уровень освещенности</c:v>
                </c:pt>
                <c:pt idx="3">
                  <c:v>Наличие пешеходных дорожек</c:v>
                </c:pt>
                <c:pt idx="4">
                  <c:v>Наличие туалетов</c:v>
                </c:pt>
                <c:pt idx="5">
                  <c:v>Наличие декоративных элементов</c:v>
                </c:pt>
                <c:pt idx="6">
                  <c:v>Наличие детских площадок, аттракционов и т.п.</c:v>
                </c:pt>
                <c:pt idx="7">
                  <c:v>Наличие точек общ. питания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28.2</c:v>
                </c:pt>
                <c:pt idx="1">
                  <c:v>19.2</c:v>
                </c:pt>
                <c:pt idx="2">
                  <c:v>23.6</c:v>
                </c:pt>
                <c:pt idx="3">
                  <c:v>13.5</c:v>
                </c:pt>
                <c:pt idx="4">
                  <c:v>35.9</c:v>
                </c:pt>
                <c:pt idx="5">
                  <c:v>35.700000000000003</c:v>
                </c:pt>
                <c:pt idx="6">
                  <c:v>21.7</c:v>
                </c:pt>
                <c:pt idx="7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10-48C6-99AF-A30FEC19D59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Наличие мусорок</c:v>
                </c:pt>
                <c:pt idx="1">
                  <c:v>Наличие скамеек</c:v>
                </c:pt>
                <c:pt idx="2">
                  <c:v>Уровень освещенности</c:v>
                </c:pt>
                <c:pt idx="3">
                  <c:v>Наличие пешеходных дорожек</c:v>
                </c:pt>
                <c:pt idx="4">
                  <c:v>Наличие туалетов</c:v>
                </c:pt>
                <c:pt idx="5">
                  <c:v>Наличие декоративных элементов</c:v>
                </c:pt>
                <c:pt idx="6">
                  <c:v>Наличие детских площадок, аттракционов и т.п.</c:v>
                </c:pt>
                <c:pt idx="7">
                  <c:v>Наличие точек общ. питания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34.5</c:v>
                </c:pt>
                <c:pt idx="1">
                  <c:v>26.6</c:v>
                </c:pt>
                <c:pt idx="2">
                  <c:v>34.6</c:v>
                </c:pt>
                <c:pt idx="3">
                  <c:v>30.8</c:v>
                </c:pt>
                <c:pt idx="4">
                  <c:v>9.6</c:v>
                </c:pt>
                <c:pt idx="5">
                  <c:v>23.1</c:v>
                </c:pt>
                <c:pt idx="6">
                  <c:v>27.8</c:v>
                </c:pt>
                <c:pt idx="7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10-48C6-99AF-A30FEC19D59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5434731605326533E-3"/>
                  <c:y val="-8.41743514032262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10-48C6-99AF-A30FEC19D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Наличие мусорок</c:v>
                </c:pt>
                <c:pt idx="1">
                  <c:v>Наличие скамеек</c:v>
                </c:pt>
                <c:pt idx="2">
                  <c:v>Уровень освещенности</c:v>
                </c:pt>
                <c:pt idx="3">
                  <c:v>Наличие пешеходных дорожек</c:v>
                </c:pt>
                <c:pt idx="4">
                  <c:v>Наличие туалетов</c:v>
                </c:pt>
                <c:pt idx="5">
                  <c:v>Наличие декоративных элементов</c:v>
                </c:pt>
                <c:pt idx="6">
                  <c:v>Наличие детских площадок, аттракционов и т.п.</c:v>
                </c:pt>
                <c:pt idx="7">
                  <c:v>Наличие точек общ. питания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20.399999999999999</c:v>
                </c:pt>
                <c:pt idx="1">
                  <c:v>25.9</c:v>
                </c:pt>
                <c:pt idx="2">
                  <c:v>23.6</c:v>
                </c:pt>
                <c:pt idx="3">
                  <c:v>36.4</c:v>
                </c:pt>
                <c:pt idx="4">
                  <c:v>3.7</c:v>
                </c:pt>
                <c:pt idx="5">
                  <c:v>10</c:v>
                </c:pt>
                <c:pt idx="6">
                  <c:v>23.4</c:v>
                </c:pt>
                <c:pt idx="7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10-48C6-99AF-A30FEC19D59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Наличие мусорок</c:v>
                </c:pt>
                <c:pt idx="1">
                  <c:v>Наличие скамеек</c:v>
                </c:pt>
                <c:pt idx="2">
                  <c:v>Уровень освещенности</c:v>
                </c:pt>
                <c:pt idx="3">
                  <c:v>Наличие пешеходных дорожек</c:v>
                </c:pt>
                <c:pt idx="4">
                  <c:v>Наличие туалетов</c:v>
                </c:pt>
                <c:pt idx="5">
                  <c:v>Наличие декоративных элементов</c:v>
                </c:pt>
                <c:pt idx="6">
                  <c:v>Наличие детских площадок, аттракционов и т.п.</c:v>
                </c:pt>
                <c:pt idx="7">
                  <c:v>Наличие точек общ. питания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8.3000000000000007</c:v>
                </c:pt>
                <c:pt idx="1">
                  <c:v>11.9</c:v>
                </c:pt>
                <c:pt idx="2">
                  <c:v>10.5</c:v>
                </c:pt>
                <c:pt idx="3">
                  <c:v>14.5</c:v>
                </c:pt>
                <c:pt idx="4">
                  <c:v>3</c:v>
                </c:pt>
                <c:pt idx="5">
                  <c:v>5.4</c:v>
                </c:pt>
                <c:pt idx="6">
                  <c:v>12.9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10-48C6-99AF-A30FEC19D5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9412096"/>
        <c:axId val="209413632"/>
      </c:barChart>
      <c:catAx>
        <c:axId val="20941209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9413632"/>
        <c:crosses val="autoZero"/>
        <c:auto val="1"/>
        <c:lblAlgn val="ctr"/>
        <c:lblOffset val="100"/>
        <c:noMultiLvlLbl val="0"/>
      </c:catAx>
      <c:valAx>
        <c:axId val="2094136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9412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4475306991650962"/>
          <c:y val="0.84831111122851266"/>
          <c:w val="0.32038961449945602"/>
          <c:h val="9.82532717309932E-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3. Распределение респондентов по уровню </a:t>
            </a:r>
            <a:r>
              <a:rPr lang="ru-RU" dirty="0" smtClean="0"/>
              <a:t>образования (%</a:t>
            </a:r>
            <a:r>
              <a:rPr lang="ru-RU" baseline="0" dirty="0" smtClean="0"/>
              <a:t> от выборки)</a:t>
            </a:r>
            <a:endParaRPr lang="ru-RU" dirty="0"/>
          </a:p>
        </c:rich>
      </c:tx>
      <c:layout>
        <c:manualLayout>
          <c:xMode val="edge"/>
          <c:yMode val="edge"/>
          <c:x val="0.1340135715796828"/>
          <c:y val="1.5701191085762088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Неполное среднее</c:v>
                </c:pt>
                <c:pt idx="1">
                  <c:v>Среднее</c:v>
                </c:pt>
                <c:pt idx="2">
                  <c:v>Среднее профессиональное</c:v>
                </c:pt>
                <c:pt idx="3">
                  <c:v>Неполное высшее</c:v>
                </c:pt>
                <c:pt idx="4">
                  <c:v>Высшее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3.7</c:v>
                </c:pt>
                <c:pt idx="1">
                  <c:v>9</c:v>
                </c:pt>
                <c:pt idx="2">
                  <c:v>32.799999999999997</c:v>
                </c:pt>
                <c:pt idx="3">
                  <c:v>10.8</c:v>
                </c:pt>
                <c:pt idx="4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75-4D50-B796-D1C5A87EAC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Неполное среднее</c:v>
                </c:pt>
                <c:pt idx="1">
                  <c:v>Среднее</c:v>
                </c:pt>
                <c:pt idx="2">
                  <c:v>Среднее профессиональное</c:v>
                </c:pt>
                <c:pt idx="3">
                  <c:v>Неполное высшее</c:v>
                </c:pt>
                <c:pt idx="4">
                  <c:v>Высшее</c:v>
                </c:pt>
              </c:strCache>
            </c:strRef>
          </c:cat>
          <c:val>
            <c:numRef>
              <c:f>Лист1!$C$2:$C$6</c:f>
            </c:numRef>
          </c:val>
          <c:extLst>
            <c:ext xmlns:c16="http://schemas.microsoft.com/office/drawing/2014/chart" uri="{C3380CC4-5D6E-409C-BE32-E72D297353CC}">
              <c16:uniqueId val="{00000001-F275-4D50-B796-D1C5A87EAC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Неполное среднее</c:v>
                </c:pt>
                <c:pt idx="1">
                  <c:v>Среднее</c:v>
                </c:pt>
                <c:pt idx="2">
                  <c:v>Среднее профессиональное</c:v>
                </c:pt>
                <c:pt idx="3">
                  <c:v>Неполное высшее</c:v>
                </c:pt>
                <c:pt idx="4">
                  <c:v>Высшее</c:v>
                </c:pt>
              </c:strCache>
            </c:strRef>
          </c:cat>
          <c:val>
            <c:numRef>
              <c:f>Лист1!$D$2:$D$6</c:f>
            </c:numRef>
          </c:val>
          <c:extLst>
            <c:ext xmlns:c16="http://schemas.microsoft.com/office/drawing/2014/chart" uri="{C3380CC4-5D6E-409C-BE32-E72D297353CC}">
              <c16:uniqueId val="{00000002-F275-4D50-B796-D1C5A87EA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40480"/>
        <c:axId val="127942016"/>
      </c:barChart>
      <c:catAx>
        <c:axId val="127940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27942016"/>
        <c:crosses val="autoZero"/>
        <c:auto val="1"/>
        <c:lblAlgn val="ctr"/>
        <c:lblOffset val="100"/>
        <c:noMultiLvlLbl val="0"/>
      </c:catAx>
      <c:valAx>
        <c:axId val="127942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94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Диаграмма 4. Распределение респондентов по уровню доходов  (% от выборки)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1736528471870649"/>
          <c:y val="0.25408462777153323"/>
          <c:w val="0.5184700349956255"/>
          <c:h val="0.711896124875982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 5000</c:v>
                </c:pt>
                <c:pt idx="1">
                  <c:v>от 5000  до 7000</c:v>
                </c:pt>
                <c:pt idx="2">
                  <c:v>от 7000 до 10000</c:v>
                </c:pt>
                <c:pt idx="3">
                  <c:v>от 10000 до 15000</c:v>
                </c:pt>
                <c:pt idx="4">
                  <c:v>от 15000 до 20000</c:v>
                </c:pt>
                <c:pt idx="5">
                  <c:v>от 20000 и выше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2.2000000000000002</c:v>
                </c:pt>
                <c:pt idx="1">
                  <c:v>7.8</c:v>
                </c:pt>
                <c:pt idx="2">
                  <c:v>20.7</c:v>
                </c:pt>
                <c:pt idx="3">
                  <c:v>37.299999999999997</c:v>
                </c:pt>
                <c:pt idx="4">
                  <c:v>19.7</c:v>
                </c:pt>
                <c:pt idx="5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2A-47E7-BE04-A8BF2C6E014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до 5000</c:v>
                </c:pt>
                <c:pt idx="1">
                  <c:v>от 5000  до 7000</c:v>
                </c:pt>
                <c:pt idx="2">
                  <c:v>от 7000 до 10000</c:v>
                </c:pt>
                <c:pt idx="3">
                  <c:v>от 10000 до 15000</c:v>
                </c:pt>
                <c:pt idx="4">
                  <c:v>от 15000 до 20000</c:v>
                </c:pt>
                <c:pt idx="5">
                  <c:v>от 20000 и выше</c:v>
                </c:pt>
              </c:strCache>
            </c:strRef>
          </c:cat>
          <c:val>
            <c:numRef>
              <c:f>Лист1!$C$2:$C$7</c:f>
            </c:numRef>
          </c:val>
          <c:extLst>
            <c:ext xmlns:c16="http://schemas.microsoft.com/office/drawing/2014/chart" uri="{C3380CC4-5D6E-409C-BE32-E72D297353CC}">
              <c16:uniqueId val="{00000001-542A-47E7-BE04-A8BF2C6E01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до 5000</c:v>
                </c:pt>
                <c:pt idx="1">
                  <c:v>от 5000  до 7000</c:v>
                </c:pt>
                <c:pt idx="2">
                  <c:v>от 7000 до 10000</c:v>
                </c:pt>
                <c:pt idx="3">
                  <c:v>от 10000 до 15000</c:v>
                </c:pt>
                <c:pt idx="4">
                  <c:v>от 15000 до 20000</c:v>
                </c:pt>
                <c:pt idx="5">
                  <c:v>от 20000 и выше</c:v>
                </c:pt>
              </c:strCache>
            </c:strRef>
          </c:cat>
          <c:val>
            <c:numRef>
              <c:f>Лист1!$D$2:$D$7</c:f>
            </c:numRef>
          </c:val>
          <c:extLst>
            <c:ext xmlns:c16="http://schemas.microsoft.com/office/drawing/2014/chart" uri="{C3380CC4-5D6E-409C-BE32-E72D297353CC}">
              <c16:uniqueId val="{00000002-542A-47E7-BE04-A8BF2C6E01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76576"/>
        <c:axId val="127978112"/>
      </c:barChart>
      <c:catAx>
        <c:axId val="127976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7978112"/>
        <c:crosses val="autoZero"/>
        <c:auto val="1"/>
        <c:lblAlgn val="ctr"/>
        <c:lblOffset val="100"/>
        <c:noMultiLvlLbl val="0"/>
      </c:catAx>
      <c:valAx>
        <c:axId val="127978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97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Диаграмма 5. Распределение респондентов по семейному положению (% от выборки)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Женат/замужем</c:v>
                </c:pt>
                <c:pt idx="1">
                  <c:v>Не состоял(а) в браке</c:v>
                </c:pt>
                <c:pt idx="2">
                  <c:v>Разведён/разведена</c:v>
                </c:pt>
                <c:pt idx="3">
                  <c:v>Вдовец/вдова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51.5</c:v>
                </c:pt>
                <c:pt idx="1">
                  <c:v>28.8</c:v>
                </c:pt>
                <c:pt idx="2">
                  <c:v>11</c:v>
                </c:pt>
                <c:pt idx="3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84-4A26-9EDA-9CC338E6B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14368"/>
        <c:axId val="127915904"/>
      </c:barChart>
      <c:catAx>
        <c:axId val="127914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915904"/>
        <c:crosses val="autoZero"/>
        <c:auto val="1"/>
        <c:lblAlgn val="ctr"/>
        <c:lblOffset val="100"/>
        <c:noMultiLvlLbl val="0"/>
      </c:catAx>
      <c:valAx>
        <c:axId val="127915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791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</a:t>
            </a:r>
            <a:r>
              <a:rPr lang="ru-RU" dirty="0" smtClean="0"/>
              <a:t>6. </a:t>
            </a:r>
            <a:r>
              <a:rPr lang="ru-RU" dirty="0"/>
              <a:t>Распределение респондентов по наличию детей (% от выборки)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Есть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62.3</c:v>
                </c:pt>
                <c:pt idx="1">
                  <c:v>37.700000000000003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BC-4873-A503-CBD0CD2CC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621632"/>
        <c:axId val="133623168"/>
      </c:barChart>
      <c:catAx>
        <c:axId val="133621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3623168"/>
        <c:crosses val="autoZero"/>
        <c:auto val="1"/>
        <c:lblAlgn val="ctr"/>
        <c:lblOffset val="100"/>
        <c:noMultiLvlLbl val="0"/>
      </c:catAx>
      <c:valAx>
        <c:axId val="133623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3621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Диаграмма 7. Знаете ли Вы, что такое «зелёные зоны»? </a:t>
            </a:r>
            <a:br>
              <a:rPr lang="ru-RU" dirty="0" smtClean="0"/>
            </a:br>
            <a:r>
              <a:rPr lang="ru-RU" dirty="0" smtClean="0"/>
              <a:t>(% от ответивших)</a:t>
            </a:r>
            <a:endParaRPr lang="ru-RU" dirty="0"/>
          </a:p>
        </c:rich>
      </c:tx>
      <c:layout>
        <c:manualLayout>
          <c:xMode val="edge"/>
          <c:yMode val="edge"/>
          <c:x val="0.1838502478856809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657051638137073"/>
          <c:y val="0.25663394302989906"/>
          <c:w val="0.56611446325783621"/>
          <c:h val="0.716644283854132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5.8564936327403519E-2"/>
                  <c:y val="-0.2756401706769893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3A-45F1-B3FB-A9E1843227D3}"/>
                </c:ext>
              </c:extLst>
            </c:dLbl>
            <c:dLbl>
              <c:idx val="1"/>
              <c:layout>
                <c:manualLayout>
                  <c:x val="8.4247958935493653E-2"/>
                  <c:y val="0.1529827423882797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3A-45F1-B3FB-A9E1843227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528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3A-45F1-B3FB-A9E1843227D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535175521038204"/>
          <c:y val="0.35991515041226269"/>
          <c:w val="0.12790204391871832"/>
          <c:h val="0.2100853260501109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Диаграмма 8. Частота посещений горожанами зелёных зон (% от ответивших)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  <c:pt idx="4">
                  <c:v>Не посещаю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11.1</c:v>
                </c:pt>
                <c:pt idx="1">
                  <c:v>25.2</c:v>
                </c:pt>
                <c:pt idx="2">
                  <c:v>14.3</c:v>
                </c:pt>
                <c:pt idx="3">
                  <c:v>22.1</c:v>
                </c:pt>
                <c:pt idx="4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B-429C-B3EE-E93B087ED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53760"/>
        <c:axId val="127656704"/>
      </c:barChart>
      <c:catAx>
        <c:axId val="127653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27656704"/>
        <c:crosses val="autoZero"/>
        <c:auto val="1"/>
        <c:lblAlgn val="ctr"/>
        <c:lblOffset val="100"/>
        <c:noMultiLvlLbl val="0"/>
      </c:catAx>
      <c:valAx>
        <c:axId val="127656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7653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Диаграмма 9. Частота посещений зелёных зон по времени суток  (% от </a:t>
            </a:r>
            <a:r>
              <a:rPr lang="ru-RU" dirty="0" smtClean="0"/>
              <a:t>наблюдений)</a:t>
            </a:r>
            <a:endParaRPr lang="ru-RU" dirty="0"/>
          </a:p>
        </c:rich>
      </c:tx>
      <c:layout>
        <c:manualLayout>
          <c:xMode val="edge"/>
          <c:yMode val="edge"/>
          <c:x val="0.1730190634065478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941382327209093E-2"/>
          <c:y val="7.3037958165078701E-2"/>
          <c:w val="0.54848045310125704"/>
          <c:h val="0.753334149520846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Утром (с 6.00 до 12.00)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2.08353712809431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5D-43F2-B3D6-A7647F7DD0C0}"/>
                </c:ext>
              </c:extLst>
            </c:dLbl>
            <c:dLbl>
              <c:idx val="2"/>
              <c:layout>
                <c:manualLayout>
                  <c:x val="5.3605618560084181E-17"/>
                  <c:y val="-2.17123358540350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5D-43F2-B3D6-A7647F7DD0C0}"/>
                </c:ext>
              </c:extLst>
            </c:dLbl>
            <c:dLbl>
              <c:idx val="3"/>
              <c:layout>
                <c:manualLayout>
                  <c:x val="-1.4619883040935672E-3"/>
                  <c:y val="-6.3563796046438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5D-43F2-B3D6-A7647F7DD0C0}"/>
                </c:ext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48.5</c:v>
                </c:pt>
                <c:pt idx="1">
                  <c:v>11.4</c:v>
                </c:pt>
                <c:pt idx="2">
                  <c:v>11.8</c:v>
                </c:pt>
                <c:pt idx="3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5D-43F2-B3D6-A7647F7DD0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Днём (с 12.00 до 16.00)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46002096405191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5D-43F2-B3D6-A7647F7DD0C0}"/>
                </c:ext>
              </c:extLst>
            </c:dLbl>
            <c:dLbl>
              <c:idx val="1"/>
              <c:layout>
                <c:manualLayout>
                  <c:x val="4.3859649122807015E-3"/>
                  <c:y val="3.69559486657048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5D-43F2-B3D6-A7647F7DD0C0}"/>
                </c:ext>
              </c:extLst>
            </c:dLbl>
            <c:dLbl>
              <c:idx val="2"/>
              <c:layout>
                <c:manualLayout>
                  <c:x val="5.3605618560084181E-17"/>
                  <c:y val="2.48188235161237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5D-43F2-B3D6-A7647F7DD0C0}"/>
                </c:ext>
              </c:extLst>
            </c:dLbl>
            <c:dLbl>
              <c:idx val="3"/>
              <c:layout>
                <c:manualLayout>
                  <c:x val="2.9239766081871343E-3"/>
                  <c:y val="3.78510656793622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5D-43F2-B3D6-A7647F7DD0C0}"/>
                </c:ext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39.4</c:v>
                </c:pt>
                <c:pt idx="1">
                  <c:v>61.1</c:v>
                </c:pt>
                <c:pt idx="2">
                  <c:v>55.3</c:v>
                </c:pt>
                <c:pt idx="3">
                  <c:v>65.2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5D-43F2-B3D6-A7647F7DD0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Вечером (с 16.00 до 22.00)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75.8</c:v>
                </c:pt>
                <c:pt idx="1">
                  <c:v>65.099999999999994</c:v>
                </c:pt>
                <c:pt idx="2">
                  <c:v>58.8</c:v>
                </c:pt>
                <c:pt idx="3">
                  <c:v>59.8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A5D-43F2-B3D6-A7647F7DD0C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Ночью (после 22.00)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4618731869042686E-3"/>
                  <c:y val="-4.29051085203320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A5D-43F2-B3D6-A7647F7DD0C0}"/>
                </c:ext>
              </c:extLst>
            </c:dLbl>
            <c:dLbl>
              <c:idx val="3"/>
              <c:layout>
                <c:manualLayout>
                  <c:x val="5.8479532163742687E-3"/>
                  <c:y val="-3.66102455198263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A5D-43F2-B3D6-A7647F7DD0C0}"/>
                </c:ext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Каждый день</c:v>
                </c:pt>
                <c:pt idx="1">
                  <c:v>2-3 раза в неделю</c:v>
                </c:pt>
                <c:pt idx="2">
                  <c:v>1 раз в неделю</c:v>
                </c:pt>
                <c:pt idx="3">
                  <c:v>1-3 раза в месяц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1.5</c:v>
                </c:pt>
                <c:pt idx="1">
                  <c:v>2.7</c:v>
                </c:pt>
                <c:pt idx="2">
                  <c:v>7.1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A5D-43F2-B3D6-A7647F7DD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614912"/>
        <c:axId val="186616832"/>
      </c:barChart>
      <c:catAx>
        <c:axId val="18661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6616832"/>
        <c:crosses val="autoZero"/>
        <c:auto val="1"/>
        <c:lblAlgn val="ctr"/>
        <c:lblOffset val="100"/>
        <c:noMultiLvlLbl val="0"/>
      </c:catAx>
      <c:valAx>
        <c:axId val="18661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8661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095984712437258"/>
          <c:y val="0.18380729139853771"/>
          <c:w val="0.37757816457153381"/>
          <c:h val="0.609936934968315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A7681-CA7E-46FA-B430-DA656E1E35FA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F85D4-EFCA-49F8-A7E1-8950F35E4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8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5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17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0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8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9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40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5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47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7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0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0A8D-4AD8-466B-AFB9-58CE2C252541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4D67C-BBB0-4002-AA71-DE35B8B71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25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054" y="2204864"/>
            <a:ext cx="8388424" cy="1872208"/>
          </a:xfrm>
        </p:spPr>
        <p:txBody>
          <a:bodyPr>
            <a:normAutofit/>
          </a:bodyPr>
          <a:lstStyle/>
          <a:p>
            <a:r>
              <a:rPr lang="ru-RU" b="1" dirty="0" smtClean="0">
                <a:cs typeface="Arial" pitchFamily="34" charset="0"/>
              </a:rPr>
              <a:t>Эффективность использования зелёных зон г. Ижевска</a:t>
            </a:r>
            <a:endParaRPr lang="ru-RU" b="1" dirty="0"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725144"/>
            <a:ext cx="3131840" cy="175260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>
                <a:cs typeface="Arial" pitchFamily="34" charset="0"/>
              </a:rPr>
              <a:t>Исследование выполнили </a:t>
            </a:r>
          </a:p>
          <a:p>
            <a:pPr algn="r"/>
            <a:r>
              <a:rPr lang="ru-RU" dirty="0" smtClean="0">
                <a:cs typeface="Arial" pitchFamily="34" charset="0"/>
              </a:rPr>
              <a:t>(3 курс, социология)</a:t>
            </a:r>
            <a:r>
              <a:rPr lang="ru-RU" dirty="0" smtClean="0">
                <a:cs typeface="Arial" pitchFamily="34" charset="0"/>
              </a:rPr>
              <a:t>:</a:t>
            </a:r>
            <a:r>
              <a:rPr lang="ru-RU" dirty="0" smtClean="0">
                <a:cs typeface="Arial" pitchFamily="34" charset="0"/>
              </a:rPr>
              <a:t/>
            </a:r>
            <a:br>
              <a:rPr lang="ru-RU" dirty="0" smtClean="0">
                <a:cs typeface="Arial" pitchFamily="34" charset="0"/>
              </a:rPr>
            </a:br>
            <a:r>
              <a:rPr lang="ru-RU" dirty="0" smtClean="0">
                <a:cs typeface="Arial" pitchFamily="34" charset="0"/>
              </a:rPr>
              <a:t>Трефилова Анастасия</a:t>
            </a:r>
            <a:br>
              <a:rPr lang="ru-RU" dirty="0" smtClean="0">
                <a:cs typeface="Arial" pitchFamily="34" charset="0"/>
              </a:rPr>
            </a:br>
            <a:r>
              <a:rPr lang="ru-RU" dirty="0" smtClean="0">
                <a:cs typeface="Arial" pitchFamily="34" charset="0"/>
              </a:rPr>
              <a:t>Поварницына Юлия</a:t>
            </a:r>
            <a:br>
              <a:rPr lang="ru-RU" dirty="0" smtClean="0">
                <a:cs typeface="Arial" pitchFamily="34" charset="0"/>
              </a:rPr>
            </a:br>
            <a:r>
              <a:rPr lang="ru-RU" dirty="0" err="1" smtClean="0">
                <a:cs typeface="Arial" pitchFamily="34" charset="0"/>
              </a:rPr>
              <a:t>Пустосмехова</a:t>
            </a:r>
            <a:r>
              <a:rPr lang="ru-RU" dirty="0" smtClean="0">
                <a:cs typeface="Arial" pitchFamily="34" charset="0"/>
              </a:rPr>
              <a:t> Дарья</a:t>
            </a:r>
            <a:br>
              <a:rPr lang="ru-RU" dirty="0" smtClean="0">
                <a:cs typeface="Arial" pitchFamily="34" charset="0"/>
              </a:rPr>
            </a:br>
            <a:r>
              <a:rPr lang="ru-RU" dirty="0" err="1" smtClean="0">
                <a:cs typeface="Arial" pitchFamily="34" charset="0"/>
              </a:rPr>
              <a:t>Сизова</a:t>
            </a:r>
            <a:r>
              <a:rPr lang="ru-RU" dirty="0" smtClean="0">
                <a:cs typeface="Arial" pitchFamily="34" charset="0"/>
              </a:rPr>
              <a:t> Ирина</a:t>
            </a:r>
            <a:br>
              <a:rPr lang="ru-RU" dirty="0" smtClean="0">
                <a:cs typeface="Arial" pitchFamily="34" charset="0"/>
              </a:rPr>
            </a:br>
            <a:r>
              <a:rPr lang="ru-RU" dirty="0" smtClean="0">
                <a:cs typeface="Arial" pitchFamily="34" charset="0"/>
              </a:rPr>
              <a:t>Булдакова Анастасия</a:t>
            </a:r>
          </a:p>
          <a:p>
            <a:pPr algn="r"/>
            <a:endParaRPr lang="ru-RU" dirty="0"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23528" y="4725144"/>
            <a:ext cx="31318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cs typeface="Arial" pitchFamily="34" charset="0"/>
              </a:rPr>
              <a:t>Научный руководитель: Обухов Константин Николаевич, старший преподаватель кафедры социологии  </a:t>
            </a:r>
            <a:endParaRPr lang="ru-RU" dirty="0"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11" y="476672"/>
            <a:ext cx="551078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12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134" y="620688"/>
            <a:ext cx="8856984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Уровень </a:t>
            </a:r>
            <a:r>
              <a:rPr lang="ru-RU" b="1" dirty="0"/>
              <a:t>востребованности </a:t>
            </a:r>
            <a:r>
              <a:rPr lang="ru-RU" b="1" dirty="0" smtClean="0"/>
              <a:t>зелёных зон </a:t>
            </a:r>
            <a:r>
              <a:rPr lang="ru-RU" b="1" dirty="0"/>
              <a:t>среди горожан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651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6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Уровень востребованности зелёных зон среди горожан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358404"/>
              </p:ext>
            </p:extLst>
          </p:nvPr>
        </p:nvGraphicFramePr>
        <p:xfrm>
          <a:off x="179512" y="1556792"/>
          <a:ext cx="8686800" cy="495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9674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467522"/>
              </p:ext>
            </p:extLst>
          </p:nvPr>
        </p:nvGraphicFramePr>
        <p:xfrm>
          <a:off x="323528" y="1556792"/>
          <a:ext cx="8568952" cy="5102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Уровень </a:t>
            </a:r>
            <a:r>
              <a:rPr lang="ru-RU" b="1" dirty="0"/>
              <a:t>востребованности </a:t>
            </a:r>
            <a:r>
              <a:rPr lang="ru-RU" b="1" dirty="0" smtClean="0"/>
              <a:t>зелёных зон </a:t>
            </a:r>
            <a:r>
              <a:rPr lang="ru-RU" b="1" dirty="0"/>
              <a:t>среди горожан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14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Уровень </a:t>
            </a:r>
            <a:r>
              <a:rPr lang="ru-RU" b="1" dirty="0"/>
              <a:t>востребованности </a:t>
            </a:r>
            <a:r>
              <a:rPr lang="ru-RU" b="1" dirty="0" smtClean="0"/>
              <a:t>зелёных зон </a:t>
            </a:r>
            <a:r>
              <a:rPr lang="ru-RU" b="1" dirty="0"/>
              <a:t>среди горожан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45240881"/>
              </p:ext>
            </p:extLst>
          </p:nvPr>
        </p:nvGraphicFramePr>
        <p:xfrm>
          <a:off x="323528" y="1412776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8285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Социальные практики на территории зелёных зон города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740578"/>
              </p:ext>
            </p:extLst>
          </p:nvPr>
        </p:nvGraphicFramePr>
        <p:xfrm>
          <a:off x="323528" y="1700808"/>
          <a:ext cx="8640960" cy="488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3767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644310"/>
              </p:ext>
            </p:extLst>
          </p:nvPr>
        </p:nvGraphicFramePr>
        <p:xfrm>
          <a:off x="27822" y="1484784"/>
          <a:ext cx="889248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Социальные практики на территории зелёных зон города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6554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846514"/>
              </p:ext>
            </p:extLst>
          </p:nvPr>
        </p:nvGraphicFramePr>
        <p:xfrm>
          <a:off x="0" y="1340768"/>
          <a:ext cx="896448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Социальные практики на территории зелёных зон города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9182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Социальные практики на территории зелёных зон города</a:t>
            </a:r>
            <a:endParaRPr lang="ru-RU" b="1" dirty="0"/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331131"/>
              </p:ext>
            </p:extLst>
          </p:nvPr>
        </p:nvGraphicFramePr>
        <p:xfrm>
          <a:off x="25092" y="1611957"/>
          <a:ext cx="9118908" cy="5246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822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Социальные практики на территории зелёных зон города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431422"/>
              </p:ext>
            </p:extLst>
          </p:nvPr>
        </p:nvGraphicFramePr>
        <p:xfrm>
          <a:off x="0" y="1484784"/>
          <a:ext cx="9144000" cy="5357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127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Сообщества на территории </a:t>
            </a:r>
            <a:br>
              <a:rPr lang="ru-RU" b="1" dirty="0" smtClean="0"/>
            </a:br>
            <a:r>
              <a:rPr lang="ru-RU" b="1" dirty="0" smtClean="0"/>
              <a:t>зелёных зон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876403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93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cs typeface="Arial" pitchFamily="34" charset="0"/>
              </a:rPr>
              <a:t>Концептуальные положения исследования</a:t>
            </a:r>
            <a:endParaRPr lang="ru-RU" sz="4000" b="1" dirty="0"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435280" cy="4525963"/>
          </a:xfrm>
        </p:spPr>
        <p:txBody>
          <a:bodyPr>
            <a:normAutofit/>
          </a:bodyPr>
          <a:lstStyle/>
          <a:p>
            <a:r>
              <a:rPr lang="ru-RU" b="1" dirty="0"/>
              <a:t>Объект исследования</a:t>
            </a:r>
            <a:r>
              <a:rPr lang="ru-RU" dirty="0"/>
              <a:t> – жители г. Ижевска в возрасте от 16 лет.</a:t>
            </a:r>
          </a:p>
          <a:p>
            <a:r>
              <a:rPr lang="ru-RU" b="1" dirty="0"/>
              <a:t>Предмет исследования</a:t>
            </a:r>
            <a:r>
              <a:rPr lang="ru-RU" dirty="0"/>
              <a:t> – практики использования зелёных зон жителями г. Ижевска. </a:t>
            </a:r>
          </a:p>
          <a:p>
            <a:r>
              <a:rPr lang="ru-RU" b="1" dirty="0"/>
              <a:t>Цель исследования</a:t>
            </a:r>
            <a:r>
              <a:rPr lang="ru-RU" dirty="0"/>
              <a:t> – определить уровень эффективности использования зелёных зон в г. Ижевске. </a:t>
            </a:r>
          </a:p>
        </p:txBody>
      </p:sp>
    </p:spTree>
    <p:extLst>
      <p:ext uri="{BB962C8B-B14F-4D97-AF65-F5344CB8AC3E}">
        <p14:creationId xmlns:p14="http://schemas.microsoft.com/office/powerpoint/2010/main" val="4029818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Сообщества на территории </a:t>
            </a:r>
            <a:br>
              <a:rPr lang="ru-RU" b="1" dirty="0" smtClean="0"/>
            </a:br>
            <a:r>
              <a:rPr lang="ru-RU" b="1" dirty="0" smtClean="0"/>
              <a:t>зелёных зон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Наиболее часто встречаемые  </a:t>
            </a:r>
          </a:p>
          <a:p>
            <a:r>
              <a:rPr lang="ru-RU" dirty="0" smtClean="0"/>
              <a:t>Группа скандинавской ходьбы (32,5%)</a:t>
            </a:r>
          </a:p>
          <a:p>
            <a:r>
              <a:rPr lang="ru-RU" dirty="0" smtClean="0"/>
              <a:t>Любители йоги (11,4%)</a:t>
            </a:r>
          </a:p>
          <a:p>
            <a:r>
              <a:rPr lang="ru-RU" dirty="0" smtClean="0"/>
              <a:t>Скейтбордисты (9,6%)</a:t>
            </a:r>
          </a:p>
          <a:p>
            <a:r>
              <a:rPr lang="ru-RU" dirty="0" smtClean="0"/>
              <a:t>Лыжники (9,6%)</a:t>
            </a:r>
          </a:p>
          <a:p>
            <a:r>
              <a:rPr lang="ru-RU" dirty="0" smtClean="0"/>
              <a:t>Велосипедисты (7,9%)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088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Зелёные насаждения общего пользования как зоны потенциальных конфликтов</a:t>
            </a:r>
            <a:br>
              <a:rPr lang="ru-RU" sz="3600" b="1" dirty="0"/>
            </a:b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179679"/>
              </p:ext>
            </p:extLst>
          </p:nvPr>
        </p:nvGraphicFramePr>
        <p:xfrm>
          <a:off x="91081" y="1340768"/>
          <a:ext cx="90364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557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090161"/>
              </p:ext>
            </p:extLst>
          </p:nvPr>
        </p:nvGraphicFramePr>
        <p:xfrm>
          <a:off x="254071" y="1052736"/>
          <a:ext cx="8458129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54071" y="124186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Экологическое состояние зелёных зон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15744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904" y="310426"/>
            <a:ext cx="86868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Экологическое состояние зелёных зон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064384"/>
              </p:ext>
            </p:extLst>
          </p:nvPr>
        </p:nvGraphicFramePr>
        <p:xfrm>
          <a:off x="0" y="1988840"/>
          <a:ext cx="9163930" cy="48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5058" y="145342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Шкала оценки: 1 – отсутствие </a:t>
            </a:r>
            <a:r>
              <a:rPr lang="ru-RU" dirty="0"/>
              <a:t>критерия, 2 - мало, </a:t>
            </a:r>
            <a:r>
              <a:rPr lang="ru-RU" dirty="0" smtClean="0"/>
              <a:t>3 - </a:t>
            </a:r>
            <a:r>
              <a:rPr lang="ru-RU" dirty="0"/>
              <a:t>средне, </a:t>
            </a:r>
            <a:r>
              <a:rPr lang="ru-RU" dirty="0" smtClean="0"/>
              <a:t>4 - </a:t>
            </a:r>
            <a:r>
              <a:rPr lang="ru-RU" dirty="0"/>
              <a:t>много, </a:t>
            </a:r>
            <a:r>
              <a:rPr lang="ru-RU" dirty="0" smtClean="0"/>
              <a:t>5 - </a:t>
            </a:r>
            <a:r>
              <a:rPr lang="ru-RU" dirty="0"/>
              <a:t>очень много</a:t>
            </a:r>
          </a:p>
        </p:txBody>
      </p:sp>
    </p:spTree>
    <p:extLst>
      <p:ext uri="{BB962C8B-B14F-4D97-AF65-F5344CB8AC3E}">
        <p14:creationId xmlns:p14="http://schemas.microsoft.com/office/powerpoint/2010/main" val="2430360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Благоустройство зелёных зон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4654" y="126876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Шкала оценки: 1 – отсутствие </a:t>
            </a:r>
            <a:r>
              <a:rPr lang="ru-RU" dirty="0"/>
              <a:t>критерия, 2 - мало, </a:t>
            </a:r>
            <a:r>
              <a:rPr lang="ru-RU" dirty="0" smtClean="0"/>
              <a:t>3 - </a:t>
            </a:r>
            <a:r>
              <a:rPr lang="ru-RU" dirty="0"/>
              <a:t>средне, </a:t>
            </a:r>
            <a:r>
              <a:rPr lang="ru-RU" dirty="0" smtClean="0"/>
              <a:t>4 - </a:t>
            </a:r>
            <a:r>
              <a:rPr lang="ru-RU" dirty="0"/>
              <a:t>много, </a:t>
            </a:r>
            <a:r>
              <a:rPr lang="ru-RU" dirty="0" smtClean="0"/>
              <a:t>5 - </a:t>
            </a:r>
            <a:r>
              <a:rPr lang="ru-RU" dirty="0"/>
              <a:t>очень много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768619"/>
              </p:ext>
            </p:extLst>
          </p:nvPr>
        </p:nvGraphicFramePr>
        <p:xfrm>
          <a:off x="0" y="1822758"/>
          <a:ext cx="9163930" cy="504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4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Ген. 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 Планы по развитию:</a:t>
            </a:r>
          </a:p>
          <a:p>
            <a:r>
              <a:rPr lang="ru-RU" sz="2400" dirty="0" smtClean="0"/>
              <a:t>Планируется резервирование территорий для зеленых насаждений общего пользования. </a:t>
            </a:r>
          </a:p>
          <a:p>
            <a:r>
              <a:rPr lang="ru-RU" sz="2400" dirty="0" smtClean="0"/>
              <a:t>Разработка планировочной концепции развития природного каркаса территории и системы озеленения города.</a:t>
            </a:r>
          </a:p>
          <a:p>
            <a:r>
              <a:rPr lang="ru-RU" sz="2400" dirty="0"/>
              <a:t>М</a:t>
            </a:r>
            <a:r>
              <a:rPr lang="ru-RU" sz="2400" dirty="0" smtClean="0"/>
              <a:t>ероприятия по сохранению существующих особо охраняемых природных территорий: урочищ рек </a:t>
            </a:r>
            <a:r>
              <a:rPr lang="ru-RU" sz="2400" dirty="0" err="1" smtClean="0"/>
              <a:t>Подборенки</a:t>
            </a:r>
            <a:r>
              <a:rPr lang="ru-RU" sz="2400" dirty="0" smtClean="0"/>
              <a:t> и </a:t>
            </a:r>
            <a:r>
              <a:rPr lang="ru-RU" sz="2400" dirty="0" err="1" smtClean="0"/>
              <a:t>Карлутки</a:t>
            </a:r>
            <a:r>
              <a:rPr lang="ru-RU" sz="2400" dirty="0" smtClean="0"/>
              <a:t>, Ботанического сада, месторождений минеральных грязей в пойме р. </a:t>
            </a:r>
            <a:r>
              <a:rPr lang="ru-RU" sz="2400" dirty="0" err="1" smtClean="0"/>
              <a:t>Позимь</a:t>
            </a:r>
            <a:r>
              <a:rPr lang="ru-RU" sz="2400" dirty="0" smtClean="0"/>
              <a:t>, санатория «Металлург» и др. </a:t>
            </a:r>
          </a:p>
          <a:p>
            <a:pPr marL="0" indent="0">
              <a:buNone/>
            </a:pPr>
            <a:r>
              <a:rPr lang="ru-RU" sz="2400" dirty="0" smtClean="0"/>
              <a:t>Основной тенденцией развития  зелёных зон является: развитие, благоустройство и поддержание порядка.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8366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147"/>
            <a:ext cx="8229600" cy="1143000"/>
          </a:xfrm>
        </p:spPr>
        <p:txBody>
          <a:bodyPr/>
          <a:lstStyle/>
          <a:p>
            <a:r>
              <a:rPr lang="ru-RU" b="1" dirty="0" smtClean="0"/>
              <a:t>Резюме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975" y="1113862"/>
            <a:ext cx="9036496" cy="5733256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/>
              <a:t>Большинство зелёных зон г. Ижевска, о которых знают горожане, расположены в Октябрьском районе города, в то время как Ленинский и Первомайский районы практически не имеют благоустроенных зелёных зон. </a:t>
            </a:r>
          </a:p>
          <a:p>
            <a:pPr lvl="0" algn="just"/>
            <a:r>
              <a:rPr lang="ru-RU" sz="2000" dirty="0"/>
              <a:t>Уровень посещаемости зелёных зон горожанами невысокий. </a:t>
            </a:r>
            <a:r>
              <a:rPr lang="ru-RU" sz="2000" dirty="0" smtClean="0"/>
              <a:t>Зелёные </a:t>
            </a:r>
            <a:r>
              <a:rPr lang="ru-RU" sz="2000" dirty="0"/>
              <a:t>зоны более востребованы молодыми людьми. </a:t>
            </a:r>
            <a:r>
              <a:rPr lang="ru-RU" sz="2000" dirty="0" smtClean="0"/>
              <a:t>Наиболее </a:t>
            </a:r>
            <a:r>
              <a:rPr lang="ru-RU" sz="2000" dirty="0"/>
              <a:t>часто жители Ижевска посещают Парк культуры им. С.М. Кирова и Парк Космонавтов.</a:t>
            </a:r>
          </a:p>
          <a:p>
            <a:pPr lvl="0" algn="just"/>
            <a:r>
              <a:rPr lang="ru-RU" sz="2000" dirty="0"/>
              <a:t>Невысокий уровень посещаемости может быть связан с низким уровнем информированности горожан о наличии зелёных зон (из имеющихся зелёных зон респондентами были названы только около 1/3), а также с неразвитой инфраструктурой, получившей невысокие оценки в ходе опроса. </a:t>
            </a:r>
            <a:endParaRPr lang="ru-RU" sz="2000" dirty="0" smtClean="0"/>
          </a:p>
          <a:p>
            <a:pPr lvl="0" algn="just"/>
            <a:r>
              <a:rPr lang="ru-RU" sz="2000" dirty="0" smtClean="0"/>
              <a:t>Широко </a:t>
            </a:r>
            <a:r>
              <a:rPr lang="ru-RU" sz="2000" dirty="0"/>
              <a:t>представлен на территории зелёных зон спектр различных сообществ. Однако можно говорить о невысокой степени их активности.</a:t>
            </a:r>
          </a:p>
          <a:p>
            <a:pPr lvl="0" algn="just"/>
            <a:r>
              <a:rPr lang="ru-RU" sz="2000" dirty="0"/>
              <a:t>Уровень конфликтности на территории  зеленых зон Ижевска достигает 40%. Основная причина – нарушение общественного порядка.</a:t>
            </a:r>
          </a:p>
          <a:p>
            <a:pPr lvl="0" algn="just"/>
            <a:r>
              <a:rPr lang="ru-RU" sz="2000" dirty="0"/>
              <a:t>Генпланом предусмотрен ряд мероприятий по развитию зелёных зон города. Однако на данный момент очевидно наличие ряда нерешаемых проблем. 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0567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cs typeface="Arial" pitchFamily="34" charset="0"/>
              </a:rPr>
              <a:t>Концептуальные положения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Основная гипотеза</a:t>
            </a:r>
            <a:r>
              <a:rPr lang="ru-RU" dirty="0"/>
              <a:t> исследования состоит в том, что зелёные зоны г. Ижевска обладают большим потенциалом, который не реализуется на данном этапе развития. </a:t>
            </a:r>
            <a:endParaRPr lang="ru-RU" dirty="0" smtClean="0"/>
          </a:p>
          <a:p>
            <a:r>
              <a:rPr lang="ru-RU" b="1" dirty="0"/>
              <a:t>Методы</a:t>
            </a:r>
            <a:r>
              <a:rPr lang="ru-RU" dirty="0"/>
              <a:t> исследования: массовый опрос (уличный и онлайн-опрос), картографирование, контент-анализ, наблюдение.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50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Характеристики </a:t>
            </a:r>
            <a:br>
              <a:rPr lang="ru-RU" b="1" dirty="0" smtClean="0"/>
            </a:br>
            <a:r>
              <a:rPr lang="ru-RU" b="1" dirty="0" smtClean="0"/>
              <a:t>выборочной совокупности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262967"/>
              </p:ext>
            </p:extLst>
          </p:nvPr>
        </p:nvGraphicFramePr>
        <p:xfrm>
          <a:off x="395536" y="1543147"/>
          <a:ext cx="828092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17492" y="1694766"/>
            <a:ext cx="614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Диаграмма 1. Половозрастная структура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0555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Характеристики </a:t>
            </a:r>
            <a:br>
              <a:rPr lang="ru-RU" b="1" dirty="0" smtClean="0"/>
            </a:br>
            <a:r>
              <a:rPr lang="ru-RU" b="1" dirty="0" smtClean="0"/>
              <a:t>выборочной совокупности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98425217"/>
              </p:ext>
            </p:extLst>
          </p:nvPr>
        </p:nvGraphicFramePr>
        <p:xfrm>
          <a:off x="179512" y="1556792"/>
          <a:ext cx="8496944" cy="507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84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Характеристики </a:t>
            </a:r>
            <a:br>
              <a:rPr lang="ru-RU" b="1" dirty="0" smtClean="0"/>
            </a:br>
            <a:r>
              <a:rPr lang="ru-RU" b="1" dirty="0" smtClean="0"/>
              <a:t>выборочной совокупности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698200"/>
              </p:ext>
            </p:extLst>
          </p:nvPr>
        </p:nvGraphicFramePr>
        <p:xfrm>
          <a:off x="0" y="1628800"/>
          <a:ext cx="4499992" cy="4853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951846"/>
              </p:ext>
            </p:extLst>
          </p:nvPr>
        </p:nvGraphicFramePr>
        <p:xfrm>
          <a:off x="4389931" y="1700808"/>
          <a:ext cx="4788024" cy="4853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131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23407"/>
              </p:ext>
            </p:extLst>
          </p:nvPr>
        </p:nvGraphicFramePr>
        <p:xfrm>
          <a:off x="179512" y="1484784"/>
          <a:ext cx="5040560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Характеристики </a:t>
            </a:r>
            <a:br>
              <a:rPr lang="ru-RU" b="1" dirty="0" smtClean="0"/>
            </a:br>
            <a:r>
              <a:rPr lang="ru-RU" b="1" dirty="0" smtClean="0"/>
              <a:t>выборочной совокупности</a:t>
            </a:r>
            <a:endParaRPr lang="ru-RU" dirty="0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751752"/>
              </p:ext>
            </p:extLst>
          </p:nvPr>
        </p:nvGraphicFramePr>
        <p:xfrm>
          <a:off x="5220072" y="1412776"/>
          <a:ext cx="3816424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872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Степень </a:t>
            </a:r>
            <a:r>
              <a:rPr lang="ru-RU" sz="3600" b="1" dirty="0"/>
              <a:t>информированности </a:t>
            </a:r>
            <a:r>
              <a:rPr lang="ru-RU" sz="3600" b="1" dirty="0" smtClean="0"/>
              <a:t>жителей о </a:t>
            </a:r>
            <a:r>
              <a:rPr lang="ru-RU" sz="3600" b="1" dirty="0"/>
              <a:t>наличии зелёных зон в г. Ижевске</a:t>
            </a:r>
            <a:br>
              <a:rPr lang="ru-RU" sz="3600" b="1" dirty="0"/>
            </a:b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331681"/>
              </p:ext>
            </p:extLst>
          </p:nvPr>
        </p:nvGraphicFramePr>
        <p:xfrm>
          <a:off x="1979712" y="1556792"/>
          <a:ext cx="56166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625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59" y="0"/>
            <a:ext cx="5579682" cy="6858000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3599384" cy="43204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Таблица 1. </a:t>
            </a:r>
            <a:br>
              <a:rPr lang="ru-RU" sz="2000" b="1" dirty="0" smtClean="0"/>
            </a:br>
            <a:r>
              <a:rPr lang="ru-RU" sz="2000" b="1" dirty="0" smtClean="0"/>
              <a:t>Рейтинг самых известных зелёных зон г. Ижевска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05096"/>
              </p:ext>
            </p:extLst>
          </p:nvPr>
        </p:nvGraphicFramePr>
        <p:xfrm>
          <a:off x="107504" y="908720"/>
          <a:ext cx="3312368" cy="5643992"/>
        </p:xfrm>
        <a:graphic>
          <a:graphicData uri="http://schemas.openxmlformats.org/drawingml/2006/table">
            <a:tbl>
              <a:tblPr firstRow="1" firstCol="1" bandRow="1"/>
              <a:tblGrid>
                <a:gridCol w="22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525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зелёной зоны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Абсол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кол-во ответов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25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Парк культуры им.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М. Кирова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7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Летний сад им.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Горького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53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Парк Космонавтов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7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Березовая роща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66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Набережная Ижевского пруда имени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зодчего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Е. Дудина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7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Бульвар Гоголя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27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Сквер Победы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3547386" y="0"/>
            <a:ext cx="0" cy="6858000"/>
          </a:xfrm>
          <a:prstGeom prst="line">
            <a:avLst/>
          </a:prstGeom>
          <a:ln w="63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609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853</Words>
  <Application>Microsoft Office PowerPoint</Application>
  <PresentationFormat>Экран (4:3)</PresentationFormat>
  <Paragraphs>114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Эффективность использования зелёных зон г. Ижевска</vt:lpstr>
      <vt:lpstr>Концептуальные положения исследования</vt:lpstr>
      <vt:lpstr>Концептуальные положения исследования</vt:lpstr>
      <vt:lpstr>Характеристики  выборочной совокупности</vt:lpstr>
      <vt:lpstr>Характеристики  выборочной совокупности</vt:lpstr>
      <vt:lpstr>Характеристики  выборочной совокупности</vt:lpstr>
      <vt:lpstr>Характеристики  выборочной совокупности</vt:lpstr>
      <vt:lpstr>Степень информированности жителей о наличии зелёных зон в г. Ижевске </vt:lpstr>
      <vt:lpstr>Таблица 1.  Рейтинг самых известных зелёных зон г. Ижевска </vt:lpstr>
      <vt:lpstr>Уровень востребованности зелёных зон среди горожан </vt:lpstr>
      <vt:lpstr>Уровень востребованности зелёных зон среди горожан</vt:lpstr>
      <vt:lpstr>Уровень востребованности зелёных зон среди горожан </vt:lpstr>
      <vt:lpstr>Уровень востребованности зелёных зон среди горожан </vt:lpstr>
      <vt:lpstr>Социальные практики на территории зелёных зон города</vt:lpstr>
      <vt:lpstr>Социальные практики на территории зелёных зон города</vt:lpstr>
      <vt:lpstr>Социальные практики на территории зелёных зон города</vt:lpstr>
      <vt:lpstr>Социальные практики на территории зелёных зон города</vt:lpstr>
      <vt:lpstr>Социальные практики на территории зелёных зон города</vt:lpstr>
      <vt:lpstr>Сообщества на территории  зелёных зон</vt:lpstr>
      <vt:lpstr>Сообщества на территории  зелёных зон</vt:lpstr>
      <vt:lpstr>Зелёные насаждения общего пользования как зоны потенциальных конфликтов </vt:lpstr>
      <vt:lpstr>Презентация PowerPoint</vt:lpstr>
      <vt:lpstr>Экологическое состояние зелёных зон</vt:lpstr>
      <vt:lpstr>Благоустройство зелёных зон</vt:lpstr>
      <vt:lpstr>Ген. план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использования зелёных зон г. Ижевска</dc:title>
  <dc:creator>Юлия Павловна</dc:creator>
  <cp:lastModifiedBy>Константин О.</cp:lastModifiedBy>
  <cp:revision>44</cp:revision>
  <dcterms:created xsi:type="dcterms:W3CDTF">2015-12-18T18:30:14Z</dcterms:created>
  <dcterms:modified xsi:type="dcterms:W3CDTF">2016-01-08T22:13:39Z</dcterms:modified>
</cp:coreProperties>
</file>